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handoutMasterIdLst>
    <p:handoutMasterId r:id="rId34"/>
  </p:handoutMasterIdLst>
  <p:sldIdLst>
    <p:sldId id="257" r:id="rId3"/>
    <p:sldId id="769" r:id="rId4"/>
    <p:sldId id="673" r:id="rId5"/>
    <p:sldId id="700" r:id="rId6"/>
    <p:sldId id="770" r:id="rId7"/>
    <p:sldId id="771" r:id="rId8"/>
    <p:sldId id="772" r:id="rId9"/>
    <p:sldId id="773" r:id="rId10"/>
    <p:sldId id="774" r:id="rId11"/>
    <p:sldId id="775" r:id="rId12"/>
    <p:sldId id="776" r:id="rId13"/>
    <p:sldId id="777" r:id="rId14"/>
    <p:sldId id="765" r:id="rId15"/>
    <p:sldId id="766" r:id="rId16"/>
    <p:sldId id="767" r:id="rId17"/>
    <p:sldId id="768" r:id="rId18"/>
    <p:sldId id="674" r:id="rId19"/>
    <p:sldId id="702" r:id="rId20"/>
    <p:sldId id="676" r:id="rId21"/>
    <p:sldId id="749" r:id="rId22"/>
    <p:sldId id="750" r:id="rId23"/>
    <p:sldId id="703" r:id="rId24"/>
    <p:sldId id="704" r:id="rId25"/>
    <p:sldId id="755" r:id="rId26"/>
    <p:sldId id="756" r:id="rId27"/>
    <p:sldId id="752" r:id="rId28"/>
    <p:sldId id="763" r:id="rId29"/>
    <p:sldId id="757" r:id="rId30"/>
    <p:sldId id="697" r:id="rId31"/>
    <p:sldId id="758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57"/>
    <p:restoredTop sz="50000" autoAdjust="0"/>
  </p:normalViewPr>
  <p:slideViewPr>
    <p:cSldViewPr snapToGrid="0">
      <p:cViewPr varScale="1">
        <p:scale>
          <a:sx n="125" d="100"/>
          <a:sy n="125" d="100"/>
        </p:scale>
        <p:origin x="5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Evaluating Information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AF1D8165-CA76-EBF6-49DD-5F56212C2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275743"/>
            <a:ext cx="3487478" cy="2442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9ECEE-A0A5-BC65-9A1B-EB13D580A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34" y="1275742"/>
            <a:ext cx="5365010" cy="40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8E4FB361-7D12-37B1-4763-339EAB88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135359"/>
            <a:ext cx="3780790" cy="22936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55D3CF8-1870-2D91-A160-5ADE8E6DA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90" y="3406257"/>
            <a:ext cx="7186931" cy="29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9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06BB5B9-368F-AF7E-A366-1533F8CB9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9" y="1030642"/>
            <a:ext cx="6060238" cy="52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(familiar?) game…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3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make a deal…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5913-CD25-DB85-B55E-3B748CBBA767}"/>
              </a:ext>
            </a:extLst>
          </p:cNvPr>
          <p:cNvSpPr txBox="1"/>
          <p:nvPr/>
        </p:nvSpPr>
        <p:spPr>
          <a:xfrm>
            <a:off x="4114799" y="1796112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94384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Bayesian explanation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DF89B0E2-45EB-D5AA-1D9C-4BC505CB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91" y="1338948"/>
            <a:ext cx="4814711" cy="481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CA1BEE-C227-B398-F71D-1F0CF68A268A}"/>
              </a:ext>
            </a:extLst>
          </p:cNvPr>
          <p:cNvCxnSpPr/>
          <p:nvPr/>
        </p:nvCxnSpPr>
        <p:spPr>
          <a:xfrm>
            <a:off x="383822" y="3984978"/>
            <a:ext cx="848924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E8421-8E60-8007-F790-8E38B7AD48FC}"/>
              </a:ext>
            </a:extLst>
          </p:cNvPr>
          <p:cNvSpPr txBox="1"/>
          <p:nvPr/>
        </p:nvSpPr>
        <p:spPr>
          <a:xfrm>
            <a:off x="770047" y="206816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2/3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741FA-7D81-DD2F-D328-A4CBA94487B5}"/>
              </a:ext>
            </a:extLst>
          </p:cNvPr>
          <p:cNvSpPr txBox="1"/>
          <p:nvPr/>
        </p:nvSpPr>
        <p:spPr>
          <a:xfrm>
            <a:off x="770047" y="462889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16594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Information theory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689633" y="1749649"/>
            <a:ext cx="262226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169F0-AF61-5943-B2AF-43618656EBC8}"/>
              </a:ext>
            </a:extLst>
          </p:cNvPr>
          <p:cNvSpPr txBox="1"/>
          <p:nvPr/>
        </p:nvSpPr>
        <p:spPr>
          <a:xfrm>
            <a:off x="186495" y="2094314"/>
            <a:ext cx="4091994" cy="83099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sum(1-3)[1/3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1.58 bits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308962-544F-D950-7674-9103E571076F}"/>
              </a:ext>
            </a:extLst>
          </p:cNvPr>
          <p:cNvGrpSpPr/>
          <p:nvPr/>
        </p:nvGrpSpPr>
        <p:grpSpPr>
          <a:xfrm>
            <a:off x="4507203" y="922156"/>
            <a:ext cx="4091994" cy="2397034"/>
            <a:chOff x="1379647" y="1805039"/>
            <a:chExt cx="6689505" cy="3918620"/>
          </a:xfrm>
        </p:grpSpPr>
        <p:pic>
          <p:nvPicPr>
            <p:cNvPr id="10" name="Picture 2" descr="The Monty Hall Problem – Mathematical Mysteries">
              <a:extLst>
                <a:ext uri="{FF2B5EF4-FFF2-40B4-BE49-F238E27FC236}">
                  <a16:creationId xmlns:a16="http://schemas.microsoft.com/office/drawing/2014/main" id="{31B7F619-866B-EA2F-29C8-B807C58C7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47" y="1862859"/>
              <a:ext cx="6689505" cy="386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58F42F-300D-92A4-6E0F-E9B17D9D8F64}"/>
                </a:ext>
              </a:extLst>
            </p:cNvPr>
            <p:cNvSpPr/>
            <p:nvPr/>
          </p:nvSpPr>
          <p:spPr>
            <a:xfrm>
              <a:off x="1379647" y="1805039"/>
              <a:ext cx="6689504" cy="1417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28B3455C-90C3-1744-8409-615180BF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24" y="3893499"/>
            <a:ext cx="2524876" cy="2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BF9C12-B19D-5D36-B6EF-0567679DEDBA}"/>
              </a:ext>
            </a:extLst>
          </p:cNvPr>
          <p:cNvSpPr txBox="1"/>
          <p:nvPr/>
        </p:nvSpPr>
        <p:spPr>
          <a:xfrm>
            <a:off x="0" y="4730000"/>
            <a:ext cx="5095124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X=1,2 or X=1,3 or X=2,3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      - sum(1/3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 + 2/3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0.918 bits</a:t>
            </a:r>
          </a:p>
        </p:txBody>
      </p:sp>
    </p:spTree>
    <p:extLst>
      <p:ext uri="{BB962C8B-B14F-4D97-AF65-F5344CB8AC3E}">
        <p14:creationId xmlns:p14="http://schemas.microsoft.com/office/powerpoint/2010/main" val="24880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1056113"/>
            <a:ext cx="8628419" cy="11398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 activity (10 mins):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questions should we ask about data/datasets?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www.tampabay.com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/resizer/geVYWof5v2nP75k6cGzYunNkMRc=/1400x2500/smart/arc-anglerfish-arc2-prod-tbt.s3.amazonaws.com/public/KAE7GFWHDQI6TBKNIBWI6S7HAY.jpg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2" y="3229681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2161673"/>
            <a:ext cx="5341402" cy="42052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size?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testing?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QC metrics?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well described?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Biological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stratification?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Over-fitting / leakage?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Aliasing / artifacts?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Misconduct?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3" y="1097957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  <p:pic>
        <p:nvPicPr>
          <p:cNvPr id="3074" name="Picture 2" descr="🤔 Thinking Face Emoji | Thinking Emoji">
            <a:extLst>
              <a:ext uri="{FF2B5EF4-FFF2-40B4-BE49-F238E27FC236}">
                <a16:creationId xmlns:a16="http://schemas.microsoft.com/office/drawing/2014/main" id="{AD0E1551-A8AE-4F46-8A18-85845CF0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89" y="2463213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Reminder: types of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Why Do You Need an Analog-to-Digital Converter (ADC)? - Latest Open Tech  From Seeed">
            <a:extLst>
              <a:ext uri="{FF2B5EF4-FFF2-40B4-BE49-F238E27FC236}">
                <a16:creationId xmlns:a16="http://schemas.microsoft.com/office/drawing/2014/main" id="{F215F308-A285-B649-9562-1EA618D1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2" y="1715293"/>
            <a:ext cx="6537816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08232-A4E4-4641-BE46-D501F4C6AB14}"/>
              </a:ext>
            </a:extLst>
          </p:cNvPr>
          <p:cNvSpPr txBox="1"/>
          <p:nvPr/>
        </p:nvSpPr>
        <p:spPr>
          <a:xfrm>
            <a:off x="2709239" y="1269937"/>
            <a:ext cx="3725522" cy="5342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u="sng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/ Analog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defined.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f(t) ==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any t (in some interval)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Properties such as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wavelength, amplitude can convey information </a:t>
            </a:r>
          </a:p>
        </p:txBody>
      </p:sp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Open questions from last week (2023)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69551" y="1105194"/>
            <a:ext cx="3994449" cy="53273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does FM sound better?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8 bits for byte? Related to dynamic range of the eye?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BE81D-5791-88A7-3E41-5DA6BD45B7D8}"/>
              </a:ext>
            </a:extLst>
          </p:cNvPr>
          <p:cNvSpPr txBox="1"/>
          <p:nvPr/>
        </p:nvSpPr>
        <p:spPr>
          <a:xfrm>
            <a:off x="4257040" y="1105194"/>
            <a:ext cx="4693920" cy="11398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2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Amplitude fluctuates, causes static if part of code (AM). Not part of code with frequency (FM)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02207-006B-810E-ECA4-DBE12AD39306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/KL_Intel_C8008-1.jpg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3C1403-2658-C147-153D-1A3D5E9C316D}"/>
              </a:ext>
            </a:extLst>
          </p:cNvPr>
          <p:cNvGrpSpPr/>
          <p:nvPr/>
        </p:nvGrpSpPr>
        <p:grpSpPr>
          <a:xfrm>
            <a:off x="3927097" y="2384063"/>
            <a:ext cx="4759703" cy="3396948"/>
            <a:chOff x="3927097" y="2384063"/>
            <a:chExt cx="4759703" cy="33969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44C1F27-6B31-B412-A577-D792A8299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97" y="2384063"/>
              <a:ext cx="4759703" cy="305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BCEC09-E6E6-05E5-FC9E-5DB223492548}"/>
                </a:ext>
              </a:extLst>
            </p:cNvPr>
            <p:cNvSpPr txBox="1"/>
            <p:nvPr/>
          </p:nvSpPr>
          <p:spPr>
            <a:xfrm>
              <a:off x="4968240" y="5411679"/>
              <a:ext cx="2814320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000000"/>
                  </a:solidFill>
                  <a:effectLst/>
                  <a:highlight>
                    <a:srgbClr val="F8F9FA"/>
                  </a:highlight>
                  <a:latin typeface="Arial" panose="020B0604020202020204" pitchFamily="34" charset="0"/>
                </a:rPr>
                <a:t>Intel C8008-1, 1972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36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continuous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400050" y="1181414"/>
            <a:ext cx="8343900" cy="43253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Goodness of fit / likelihood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4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42900" y="1557852"/>
            <a:ext cx="8343900" cy="42739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Turns continuous information into binary (and discrete)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Establishes </a:t>
            </a:r>
            <a:r>
              <a:rPr lang="en-US" sz="4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boundaries</a:t>
            </a:r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44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 in practice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https://dm5migu4zj3pb.cloudfront.net/manuscripts/86000/86318/large/JCI86318.f4.jpg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34473" y="4207689"/>
            <a:ext cx="8343900" cy="16120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Blood tests from 3 commercial testing sources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Cholesterol, LDL-C, HDL-C have defined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ranges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(upper and lower thresholds)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534B42B-E5B0-F141-9B3D-101F46F8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4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3EDD457-EDC6-5A49-8456-818CF0C76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t="31396" r="48946" b="34846"/>
          <a:stretch/>
        </p:blipFill>
        <p:spPr bwMode="auto">
          <a:xfrm>
            <a:off x="3087225" y="1665444"/>
            <a:ext cx="249743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0A5C8B8-78DD-8440-9AEB-9B082534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64216" r="48860" b="2026"/>
          <a:stretch/>
        </p:blipFill>
        <p:spPr bwMode="auto">
          <a:xfrm>
            <a:off x="5783303" y="1665444"/>
            <a:ext cx="249743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C9E06CE-49B7-7340-AE76-55C8D747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3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30FF4B-1E81-E14C-8048-04E1FB4E284C}"/>
              </a:ext>
            </a:extLst>
          </p:cNvPr>
          <p:cNvSpPr/>
          <p:nvPr/>
        </p:nvSpPr>
        <p:spPr>
          <a:xfrm>
            <a:off x="2095015" y="362287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F01D-CD08-5B4A-9D95-9BD9B90823D0}"/>
              </a:ext>
            </a:extLst>
          </p:cNvPr>
          <p:cNvSpPr/>
          <p:nvPr/>
        </p:nvSpPr>
        <p:spPr>
          <a:xfrm>
            <a:off x="4766640" y="3657601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3E76C5-C1B0-304B-B7CC-3E264EB383E2}"/>
              </a:ext>
            </a:extLst>
          </p:cNvPr>
          <p:cNvSpPr/>
          <p:nvPr/>
        </p:nvSpPr>
        <p:spPr>
          <a:xfrm>
            <a:off x="7523541" y="362419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</p:spTree>
    <p:extLst>
      <p:ext uri="{BB962C8B-B14F-4D97-AF65-F5344CB8AC3E}">
        <p14:creationId xmlns:p14="http://schemas.microsoft.com/office/powerpoint/2010/main" val="316344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Assessing bias in measurements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https://dm5migu4zj3pb.cloudfront.net/manuscripts/86000/86318/large/JCI86318.f5.jpg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693430"/>
            <a:ext cx="8343900" cy="8454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Bias = discrepancy in using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estimator for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27" y="1229333"/>
            <a:ext cx="5974773" cy="39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436880" y="1686560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457200" y="3484243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41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https://1000logos.net/wp-content/uploads/2021/03/Quest-Diagnostics-logo-768x502.png,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hitconsultant.net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/wp-content/uploads/2022/02/Ascension-Selects-Labcorp-to-Manage-Labs-Across-10-States.jpg, https://1000logos.net/wp-content/uploads/2020/11/Theranos-Logo-1024x640.png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20" y="1247447"/>
            <a:ext cx="4089400" cy="26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2915920" y="1505746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2915920" y="2666522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6C97D3-A0C8-2E49-8F61-8B99BA02C41E}"/>
              </a:ext>
            </a:extLst>
          </p:cNvPr>
          <p:cNvGrpSpPr/>
          <p:nvPr/>
        </p:nvGrpSpPr>
        <p:grpSpPr>
          <a:xfrm>
            <a:off x="6287262" y="4124425"/>
            <a:ext cx="2336800" cy="1827733"/>
            <a:chOff x="5958840" y="4124425"/>
            <a:chExt cx="2336800" cy="1827733"/>
          </a:xfrm>
        </p:grpSpPr>
        <p:pic>
          <p:nvPicPr>
            <p:cNvPr id="58370" name="Picture 2" descr="Theranos logo and symbol, meaning, history, PNG">
              <a:extLst>
                <a:ext uri="{FF2B5EF4-FFF2-40B4-BE49-F238E27FC236}">
                  <a16:creationId xmlns:a16="http://schemas.microsoft.com/office/drawing/2014/main" id="{9DB8386F-F2B2-5143-854E-38C73515D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840" y="4491658"/>
              <a:ext cx="2336800" cy="146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5DBA0-3D87-A444-95EB-43762369FC63}"/>
                </a:ext>
              </a:extLst>
            </p:cNvPr>
            <p:cNvSpPr txBox="1"/>
            <p:nvPr/>
          </p:nvSpPr>
          <p:spPr>
            <a:xfrm>
              <a:off x="6299200" y="4124425"/>
              <a:ext cx="1656080" cy="45823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Lab 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993D5-8FEB-AE4F-933B-2EC29A34823A}"/>
              </a:ext>
            </a:extLst>
          </p:cNvPr>
          <p:cNvGrpSpPr/>
          <p:nvPr/>
        </p:nvGrpSpPr>
        <p:grpSpPr>
          <a:xfrm>
            <a:off x="519938" y="4124425"/>
            <a:ext cx="5298821" cy="1759531"/>
            <a:chOff x="519938" y="4124425"/>
            <a:chExt cx="5298821" cy="17595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6CE266-D3B5-3543-8E0C-32DFEF142344}"/>
                </a:ext>
              </a:extLst>
            </p:cNvPr>
            <p:cNvGrpSpPr/>
            <p:nvPr/>
          </p:nvGrpSpPr>
          <p:grpSpPr>
            <a:xfrm>
              <a:off x="519938" y="4124425"/>
              <a:ext cx="2538476" cy="1693763"/>
              <a:chOff x="191516" y="4124425"/>
              <a:chExt cx="2538476" cy="169376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955CF5-FBDB-7045-8966-575FACEEFC59}"/>
                  </a:ext>
                </a:extLst>
              </p:cNvPr>
              <p:cNvSpPr txBox="1"/>
              <p:nvPr/>
            </p:nvSpPr>
            <p:spPr>
              <a:xfrm>
                <a:off x="632714" y="4124425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1</a:t>
                </a:r>
              </a:p>
            </p:txBody>
          </p:sp>
          <p:pic>
            <p:nvPicPr>
              <p:cNvPr id="58372" name="Picture 4" descr="Ascension Selects Labcorp to Manage Labs Across 10 States - TheHealthGuild">
                <a:extLst>
                  <a:ext uri="{FF2B5EF4-FFF2-40B4-BE49-F238E27FC236}">
                    <a16:creationId xmlns:a16="http://schemas.microsoft.com/office/drawing/2014/main" id="{0C39B64F-2C86-9D4A-A22A-BF276F5B4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516" y="4491658"/>
                <a:ext cx="2538476" cy="1326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1B30F3-1BA9-EA49-82EA-A3232D8C9AF1}"/>
                </a:ext>
              </a:extLst>
            </p:cNvPr>
            <p:cNvGrpSpPr/>
            <p:nvPr/>
          </p:nvGrpSpPr>
          <p:grpSpPr>
            <a:xfrm>
              <a:off x="3526917" y="4124425"/>
              <a:ext cx="2291842" cy="1759531"/>
              <a:chOff x="3070352" y="4139086"/>
              <a:chExt cx="2291842" cy="17595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E683DC-5F2A-3B47-99D2-48125B18ACE3}"/>
                  </a:ext>
                </a:extLst>
              </p:cNvPr>
              <p:cNvSpPr txBox="1"/>
              <p:nvPr/>
            </p:nvSpPr>
            <p:spPr>
              <a:xfrm>
                <a:off x="3388233" y="4139086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2</a:t>
                </a:r>
              </a:p>
            </p:txBody>
          </p:sp>
          <p:pic>
            <p:nvPicPr>
              <p:cNvPr id="58374" name="Picture 6" descr="Quest Diagnostics logo">
                <a:extLst>
                  <a:ext uri="{FF2B5EF4-FFF2-40B4-BE49-F238E27FC236}">
                    <a16:creationId xmlns:a16="http://schemas.microsoft.com/office/drawing/2014/main" id="{7AA6C6F0-C0C8-6343-AFF3-6CE88B20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352" y="4399752"/>
                <a:ext cx="2291842" cy="1498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843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www.jci.org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/articles/view/86318/pdf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FA039-12E0-A44A-B561-465EFDA2E523}"/>
              </a:ext>
            </a:extLst>
          </p:cNvPr>
          <p:cNvSpPr txBox="1"/>
          <p:nvPr/>
        </p:nvSpPr>
        <p:spPr>
          <a:xfrm>
            <a:off x="0" y="1049334"/>
            <a:ext cx="9144000" cy="378565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lack of technical replicates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the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Theranos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is a notable limitation in our assessment of variability. Given the large intraindividual variability for lab tests from standard clinical services, understanding the variability in low-volume testing is critical for helping physicians and patients interpret test results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… </a:t>
            </a:r>
          </a:p>
          <a:p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technical details of the analytical instruments used for the lab tests were unavailable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 the time of the study and remained uncertain since its completion, which means that the differences we found could arise from multiple sources…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79DB4-7EA7-9F40-B66B-56320E85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4737425"/>
            <a:ext cx="4582160" cy="19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6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2BF3127C-7618-D94C-9388-D0C9D5D8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46" y="986521"/>
            <a:ext cx="2777853" cy="50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https://qph.cf2.quoracdn.net/main-qimg-d1f717f321a4ebc8e6d2c1d1cc19f9fc,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/commons/thumb/2/26/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Precisionrecall.svg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/700px-Precisionrecall.svg.png</a:t>
            </a:r>
          </a:p>
        </p:txBody>
      </p:sp>
      <p:pic>
        <p:nvPicPr>
          <p:cNvPr id="54276" name="Picture 4" descr="What is the best example for false negative, false positive, true negative  and true positive in machine learning? - Quora">
            <a:extLst>
              <a:ext uri="{FF2B5EF4-FFF2-40B4-BE49-F238E27FC236}">
                <a16:creationId xmlns:a16="http://schemas.microsoft.com/office/drawing/2014/main" id="{EE3F7E7A-0CDF-7A49-9541-DC95B2DE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6" y="2204720"/>
            <a:ext cx="4813715" cy="21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40CED-805A-7048-857D-262F9C0BA874}"/>
              </a:ext>
            </a:extLst>
          </p:cNvPr>
          <p:cNvSpPr txBox="1"/>
          <p:nvPr/>
        </p:nvSpPr>
        <p:spPr>
          <a:xfrm>
            <a:off x="1748835" y="1601666"/>
            <a:ext cx="2068377" cy="45823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“Truth Table”</a:t>
            </a:r>
          </a:p>
        </p:txBody>
      </p:sp>
    </p:spTree>
    <p:extLst>
      <p:ext uri="{BB962C8B-B14F-4D97-AF65-F5344CB8AC3E}">
        <p14:creationId xmlns:p14="http://schemas.microsoft.com/office/powerpoint/2010/main" val="410384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=73pU2lRHefQ,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worldwarwings.com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/the-idiotic-wwi-aerial-formation-used-by-the-allies-in-the-second-world-war,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www.zmescience.com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/science/physics/microwave-oven-from-ww2/,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irgas.com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How the microwave was made: its history and how it works">
            <a:extLst>
              <a:ext uri="{FF2B5EF4-FFF2-40B4-BE49-F238E27FC236}">
                <a16:creationId xmlns:a16="http://schemas.microsoft.com/office/drawing/2014/main" id="{A0D48AFA-43F1-93F5-8E83-AC2E9639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0" y="3793730"/>
            <a:ext cx="2938780" cy="22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4C9161-D0E2-9041-0308-57890231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22" y="1653363"/>
            <a:ext cx="2912878" cy="1995674"/>
          </a:xfrm>
          <a:prstGeom prst="rect">
            <a:avLst/>
          </a:prstGeom>
        </p:spPr>
      </p:pic>
      <p:pic>
        <p:nvPicPr>
          <p:cNvPr id="1030" name="Picture 6" descr="Flock Of Birds Flying Isolated On White Background Stock Photo - Download  Image Now - iStock">
            <a:extLst>
              <a:ext uri="{FF2B5EF4-FFF2-40B4-BE49-F238E27FC236}">
                <a16:creationId xmlns:a16="http://schemas.microsoft.com/office/drawing/2014/main" id="{80837ED9-D8EB-EEEF-58C4-0819D29A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2" y="1473842"/>
            <a:ext cx="2962377" cy="19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B74C99-CCB3-CA0F-D838-23CC8EE94ADC}"/>
              </a:ext>
            </a:extLst>
          </p:cNvPr>
          <p:cNvGrpSpPr/>
          <p:nvPr/>
        </p:nvGrpSpPr>
        <p:grpSpPr>
          <a:xfrm>
            <a:off x="432012" y="3542342"/>
            <a:ext cx="2913757" cy="2360928"/>
            <a:chOff x="432012" y="3542342"/>
            <a:chExt cx="2913757" cy="2360928"/>
          </a:xfrm>
        </p:grpSpPr>
        <p:pic>
          <p:nvPicPr>
            <p:cNvPr id="1028" name="Picture 4" descr="The &quot;Idiotic&quot; WWI Aerial Formation The Allies Used In The Second World War,  And How It Dealt Them Huge Fighter Losses - World War Wings">
              <a:extLst>
                <a:ext uri="{FF2B5EF4-FFF2-40B4-BE49-F238E27FC236}">
                  <a16:creationId xmlns:a16="http://schemas.microsoft.com/office/drawing/2014/main" id="{B40935E4-21A6-1B72-10F2-AE0BF4C10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2" y="4271566"/>
              <a:ext cx="2913757" cy="163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E061E-0ED0-20F9-78C7-AFBC2F4CC67A}"/>
                </a:ext>
              </a:extLst>
            </p:cNvPr>
            <p:cNvSpPr txBox="1"/>
            <p:nvPr/>
          </p:nvSpPr>
          <p:spPr>
            <a:xfrm>
              <a:off x="1431690" y="3542342"/>
              <a:ext cx="914400" cy="63564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47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Receiver Operator Characteristic Curves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136397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24225" y="22929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61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Game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0" y="4218156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teams. Phones/computers away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 each image a “fake score” of 0 (not likely to be a deep fake) to 5 (super likely to be a deep fake)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AI video deepfakes: What marketers need to know">
            <a:extLst>
              <a:ext uri="{FF2B5EF4-FFF2-40B4-BE49-F238E27FC236}">
                <a16:creationId xmlns:a16="http://schemas.microsoft.com/office/drawing/2014/main" id="{47CC418D-C062-062C-71D0-A1826F21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07" y="919792"/>
            <a:ext cx="5792426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discrete or continuous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rate is a very important consideration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quantized (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entropy describes the “expected surprisal”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cake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90265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406400" y="990764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fake scores 0–5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1" y="1088948"/>
            <a:ext cx="7416069" cy="54191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X=1–100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sum(1-100)[1/100 *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(1/100)] = 6.64 bits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(49/100) = 1.03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(50/100) = 1 bit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log2(32/100) = 1.64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log2(67/100) = 0.58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Real numbers don't cut it in the real world, this physicist argues |  Science News">
            <a:extLst>
              <a:ext uri="{FF2B5EF4-FFF2-40B4-BE49-F238E27FC236}">
                <a16:creationId xmlns:a16="http://schemas.microsoft.com/office/drawing/2014/main" id="{1546BFA1-7B92-F94F-B543-75B1C57F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2" y="998854"/>
            <a:ext cx="1992517" cy="10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E69E-9FDF-EF4C-8DF6-A0D32A40720A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www.sciencenews.org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/wp-content/uploads/2018/05/050718_EC_numbers_feat.jpg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D4A23-31BC-A345-A4C9-0729C4105C44}"/>
              </a:ext>
            </a:extLst>
          </p:cNvPr>
          <p:cNvSpPr/>
          <p:nvPr/>
        </p:nvSpPr>
        <p:spPr>
          <a:xfrm>
            <a:off x="127000" y="2637212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AECFF-D871-CC44-BBE3-3496723351AF}"/>
              </a:ext>
            </a:extLst>
          </p:cNvPr>
          <p:cNvSpPr/>
          <p:nvPr/>
        </p:nvSpPr>
        <p:spPr>
          <a:xfrm>
            <a:off x="0" y="4610585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How to play Wordle: Strategies for beating the viral word game | PhillyVoice">
            <a:extLst>
              <a:ext uri="{FF2B5EF4-FFF2-40B4-BE49-F238E27FC236}">
                <a16:creationId xmlns:a16="http://schemas.microsoft.com/office/drawing/2014/main" id="{99D26B25-8C46-E13C-A713-6869E3A5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71" y="1270750"/>
            <a:ext cx="4825189" cy="321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www.phillyvoice.com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/wordle-strategies-how-to-play/,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www.looper.com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/218228/the-wild-true-story-behind-samuel-l-jacksons-famous-jurassic-park-line/</a:t>
            </a:r>
          </a:p>
        </p:txBody>
      </p:sp>
    </p:spTree>
    <p:extLst>
      <p:ext uri="{BB962C8B-B14F-4D97-AF65-F5344CB8AC3E}">
        <p14:creationId xmlns:p14="http://schemas.microsoft.com/office/powerpoint/2010/main" val="164332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6449FC89-0253-FAA2-C7A9-536F919AF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43" y="1604967"/>
            <a:ext cx="5051233" cy="3977290"/>
          </a:xfrm>
          <a:prstGeom prst="rect">
            <a:avLst/>
          </a:prstGeom>
        </p:spPr>
      </p:pic>
      <p:pic>
        <p:nvPicPr>
          <p:cNvPr id="8" name="Picture 7" descr="A screenshot of a survey&#10;&#10;Description automatically generated">
            <a:extLst>
              <a:ext uri="{FF2B5EF4-FFF2-40B4-BE49-F238E27FC236}">
                <a16:creationId xmlns:a16="http://schemas.microsoft.com/office/drawing/2014/main" id="{D315D9BA-C3CE-BC31-4B39-DD821CFBF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275743"/>
            <a:ext cx="3838730" cy="2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 descr="A screenshot of a quiz&#10;&#10;Description automatically generated">
            <a:extLst>
              <a:ext uri="{FF2B5EF4-FFF2-40B4-BE49-F238E27FC236}">
                <a16:creationId xmlns:a16="http://schemas.microsoft.com/office/drawing/2014/main" id="{D8D0F564-4F88-55BA-FABE-335FAFCD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60" y="1066800"/>
            <a:ext cx="6609080" cy="5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77A194C5-7F51-F739-13FC-C1383DB3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181414"/>
            <a:ext cx="3609462" cy="2129207"/>
          </a:xfrm>
          <a:prstGeom prst="rect">
            <a:avLst/>
          </a:prstGeom>
        </p:spPr>
      </p:pic>
      <p:pic>
        <p:nvPicPr>
          <p:cNvPr id="9" name="Picture 8" descr="A screenshot of a quiz&#10;&#10;Description automatically generated">
            <a:extLst>
              <a:ext uri="{FF2B5EF4-FFF2-40B4-BE49-F238E27FC236}">
                <a16:creationId xmlns:a16="http://schemas.microsoft.com/office/drawing/2014/main" id="{CF04FA06-B9A7-48E6-9F6A-161731DC8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18" y="1746358"/>
            <a:ext cx="5388782" cy="3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6ED0371-71C8-47AD-8F5E-1CF3618D0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22" y="1059494"/>
            <a:ext cx="5508912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12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42272</TotalTime>
  <Words>1358</Words>
  <Application>Microsoft Macintosh PowerPoint</Application>
  <PresentationFormat>On-screen Show (4:3)</PresentationFormat>
  <Paragraphs>176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Garamond</vt:lpstr>
      <vt:lpstr>Helvetica Neue</vt:lpstr>
      <vt:lpstr>Optima</vt:lpstr>
      <vt:lpstr>Default Design</vt:lpstr>
      <vt:lpstr>Office Theme</vt:lpstr>
      <vt:lpstr>Evaluating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800</cp:revision>
  <cp:lastPrinted>2022-04-07T23:03:33Z</cp:lastPrinted>
  <dcterms:created xsi:type="dcterms:W3CDTF">2008-01-08T19:18:25Z</dcterms:created>
  <dcterms:modified xsi:type="dcterms:W3CDTF">2024-04-01T23:14:32Z</dcterms:modified>
</cp:coreProperties>
</file>